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15"/>
  </p:notesMasterIdLst>
  <p:handoutMasterIdLst>
    <p:handoutMasterId r:id="rId16"/>
  </p:handoutMasterIdLst>
  <p:sldIdLst>
    <p:sldId id="291" r:id="rId2"/>
    <p:sldId id="292" r:id="rId3"/>
    <p:sldId id="290" r:id="rId4"/>
    <p:sldId id="285" r:id="rId5"/>
    <p:sldId id="286" r:id="rId6"/>
    <p:sldId id="295" r:id="rId7"/>
    <p:sldId id="288" r:id="rId8"/>
    <p:sldId id="296" r:id="rId9"/>
    <p:sldId id="297" r:id="rId10"/>
    <p:sldId id="298" r:id="rId11"/>
    <p:sldId id="289" r:id="rId12"/>
    <p:sldId id="299" r:id="rId13"/>
    <p:sldId id="294" r:id="rId14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522" y="-1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66645-140B-44C4-983B-E0A791B30B31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485"/>
            <a:ext cx="2944958" cy="49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1098" y="9378485"/>
            <a:ext cx="2944958" cy="49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2750AF-9344-40E9-AC71-40550CD2D2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040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3800" y="808038"/>
            <a:ext cx="5318125" cy="3987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770576" y="5050910"/>
            <a:ext cx="6164245" cy="4784885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9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43935" cy="531336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91" name="PlaceHolder 4"/>
          <p:cNvSpPr>
            <a:spLocks noGrp="1"/>
          </p:cNvSpPr>
          <p:nvPr>
            <p:ph type="dt"/>
          </p:nvPr>
        </p:nvSpPr>
        <p:spPr>
          <a:xfrm>
            <a:off x="4361463" y="0"/>
            <a:ext cx="3343935" cy="531336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92" name="PlaceHolder 5"/>
          <p:cNvSpPr>
            <a:spLocks noGrp="1"/>
          </p:cNvSpPr>
          <p:nvPr>
            <p:ph type="ftr"/>
          </p:nvPr>
        </p:nvSpPr>
        <p:spPr>
          <a:xfrm>
            <a:off x="0" y="10102179"/>
            <a:ext cx="3343935" cy="531336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93" name="PlaceHolder 6"/>
          <p:cNvSpPr>
            <a:spLocks noGrp="1"/>
          </p:cNvSpPr>
          <p:nvPr>
            <p:ph type="sldNum"/>
          </p:nvPr>
        </p:nvSpPr>
        <p:spPr>
          <a:xfrm>
            <a:off x="4361463" y="10102179"/>
            <a:ext cx="3343935" cy="531336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E8DEA450-FADF-4D92-99C9-7079F0F60A5E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87167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0" y="5105520"/>
            <a:ext cx="9142920" cy="1751400"/>
          </a:xfrm>
          <a:prstGeom prst="rect">
            <a:avLst/>
          </a:prstGeom>
          <a:gradFill rotWithShape="0"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" name="CustomShape 2"/>
          <p:cNvSpPr/>
          <p:nvPr/>
        </p:nvSpPr>
        <p:spPr>
          <a:xfrm>
            <a:off x="0" y="0"/>
            <a:ext cx="9142920" cy="5104440"/>
          </a:xfrm>
          <a:prstGeom prst="rect">
            <a:avLst/>
          </a:prstGeom>
          <a:gradFill rotWithShape="0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" name="CustomShape 3"/>
          <p:cNvSpPr/>
          <p:nvPr/>
        </p:nvSpPr>
        <p:spPr>
          <a:xfrm>
            <a:off x="0" y="3768480"/>
            <a:ext cx="9142920" cy="2284920"/>
          </a:xfrm>
          <a:prstGeom prst="rect">
            <a:avLst/>
          </a:prstGeom>
          <a:gradFill rotWithShape="0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" name="CustomShape 4"/>
          <p:cNvSpPr/>
          <p:nvPr/>
        </p:nvSpPr>
        <p:spPr>
          <a:xfrm>
            <a:off x="0" y="1600200"/>
            <a:ext cx="9142920" cy="510444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51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5661248"/>
            <a:ext cx="4968552" cy="100811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r>
              <a:rPr lang="ru-RU" b="0" i="1" strike="noStrike" spc="-1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DejaVu Sans"/>
              </a:rPr>
              <a:t>Соловьева З.П., методист по кадровой работе </a:t>
            </a:r>
            <a:br>
              <a:rPr lang="ru-RU" b="0" i="1" strike="noStrike" spc="-1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DejaVu Sans"/>
              </a:rPr>
            </a:br>
            <a:r>
              <a:rPr lang="ru-RU" b="0" i="1" strike="noStrike" spc="-1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DejaVu Sans"/>
              </a:rPr>
              <a:t>и аттестации педагогических кадров </a:t>
            </a:r>
            <a:br>
              <a:rPr lang="ru-RU" b="0" i="1" strike="noStrike" spc="-1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DejaVu Sans"/>
              </a:rPr>
            </a:br>
            <a:r>
              <a:rPr lang="ru-RU" b="0" i="1" strike="noStrike" spc="-1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DejaVu Sans"/>
              </a:rPr>
              <a:t>по Кировскому и Московскому районам </a:t>
            </a:r>
            <a:r>
              <a:rPr lang="ru-RU" b="0" i="1" strike="noStrike" spc="-1" dirty="0" err="1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DejaVu Sans"/>
              </a:rPr>
              <a:t>г.Казани</a:t>
            </a:r>
            <a:endParaRPr lang="ru-RU" b="0" i="1" strike="noStrike" spc="-1" dirty="0">
              <a:solidFill>
                <a:schemeClr val="accent4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457200" y="620688"/>
            <a:ext cx="8229240" cy="259228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профессионального тестирования педагогов в информационной системе ЭО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391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59" t="20695" r="15001" b="6666"/>
          <a:stretch/>
        </p:blipFill>
        <p:spPr bwMode="auto">
          <a:xfrm>
            <a:off x="467544" y="332656"/>
            <a:ext cx="6296025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395536" y="1813179"/>
            <a:ext cx="849694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случае необходимости, можно вернуться на предыдущую страницу нажатием кнопки «Предыдущая страница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»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или же нажатием на необходимый вопрос в панели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навигации.</a:t>
            </a:r>
          </a:p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Можно поменять ответ на другой.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09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8" t="29932" r="40077" b="38776"/>
          <a:stretch/>
        </p:blipFill>
        <p:spPr bwMode="auto">
          <a:xfrm>
            <a:off x="2972605" y="52689"/>
            <a:ext cx="6063891" cy="3113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4" t="45017" r="41015" b="35577"/>
          <a:stretch/>
        </p:blipFill>
        <p:spPr bwMode="auto">
          <a:xfrm>
            <a:off x="107504" y="2060848"/>
            <a:ext cx="696944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трелка вниз 6"/>
          <p:cNvSpPr/>
          <p:nvPr/>
        </p:nvSpPr>
        <p:spPr>
          <a:xfrm rot="2777677">
            <a:off x="9190970" y="1448981"/>
            <a:ext cx="135894" cy="148156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 rot="2777677">
            <a:off x="4654465" y="2961149"/>
            <a:ext cx="135894" cy="148156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18" t="39167" r="30000" b="33889"/>
          <a:stretch/>
        </p:blipFill>
        <p:spPr bwMode="auto">
          <a:xfrm>
            <a:off x="4932040" y="3717032"/>
            <a:ext cx="4032448" cy="2940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457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764704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Итоговая страница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6" t="24550" r="15155" b="40139"/>
          <a:stretch/>
        </p:blipFill>
        <p:spPr bwMode="auto">
          <a:xfrm>
            <a:off x="179512" y="620688"/>
            <a:ext cx="7578210" cy="29596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2" t="28750" r="15938" b="26389"/>
          <a:stretch/>
        </p:blipFill>
        <p:spPr bwMode="auto">
          <a:xfrm>
            <a:off x="2987824" y="3573016"/>
            <a:ext cx="6096000" cy="30765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4837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457200" y="332656"/>
            <a:ext cx="8229240" cy="3168352"/>
          </a:xfrm>
        </p:spPr>
        <p:txBody>
          <a:bodyPr/>
          <a:lstStyle/>
          <a:p>
            <a:pPr fontAlgn="base"/>
            <a:r>
              <a:rPr lang="ru-RU" dirty="0" smtClean="0">
                <a:solidFill>
                  <a:srgbClr val="C00000"/>
                </a:solidFill>
              </a:rPr>
              <a:t>- Руководство: Педагогическая </a:t>
            </a:r>
            <a:r>
              <a:rPr lang="ru-RU" dirty="0">
                <a:solidFill>
                  <a:srgbClr val="C00000"/>
                </a:solidFill>
              </a:rPr>
              <a:t>аттестация- </a:t>
            </a:r>
            <a:r>
              <a:rPr lang="ru-RU" b="1" dirty="0">
                <a:solidFill>
                  <a:srgbClr val="C00000"/>
                </a:solidFill>
              </a:rPr>
              <a:t>обнуление попытки </a:t>
            </a:r>
            <a:r>
              <a:rPr lang="ru-RU" b="1" dirty="0" err="1" smtClean="0">
                <a:solidFill>
                  <a:srgbClr val="C00000"/>
                </a:solidFill>
              </a:rPr>
              <a:t>профтестирования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r>
              <a:rPr lang="ru-RU" i="1" dirty="0" smtClean="0"/>
              <a:t>Настоящий </a:t>
            </a:r>
            <a:r>
              <a:rPr lang="ru-RU" i="1" dirty="0"/>
              <a:t>документ содержит описание функциональных возможностей в ГИС ЭО РТ </a:t>
            </a:r>
            <a:r>
              <a:rPr lang="ru-RU" dirty="0">
                <a:solidFill>
                  <a:srgbClr val="C00000"/>
                </a:solidFill>
              </a:rPr>
              <a:t>куратора  </a:t>
            </a:r>
            <a:r>
              <a:rPr lang="ru-RU" dirty="0" err="1">
                <a:solidFill>
                  <a:srgbClr val="C00000"/>
                </a:solidFill>
              </a:rPr>
              <a:t>МОиН</a:t>
            </a:r>
            <a:r>
              <a:rPr lang="ru-RU">
                <a:solidFill>
                  <a:srgbClr val="C00000"/>
                </a:solidFill>
              </a:rPr>
              <a:t> </a:t>
            </a:r>
            <a:r>
              <a:rPr lang="ru-RU" smtClean="0">
                <a:solidFill>
                  <a:srgbClr val="C00000"/>
                </a:solidFill>
              </a:rPr>
              <a:t>РТ.</a:t>
            </a:r>
            <a:r>
              <a:rPr lang="ru-RU" dirty="0"/>
              <a:t> </a:t>
            </a:r>
            <a:endParaRPr lang="ru-RU" dirty="0" smtClean="0"/>
          </a:p>
          <a:p>
            <a:pPr fontAlgn="base"/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9984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240" cy="1368152"/>
          </a:xfrm>
        </p:spPr>
        <p:txBody>
          <a:bodyPr/>
          <a:lstStyle/>
          <a:p>
            <a:pPr algn="ctr"/>
            <a:r>
              <a:rPr lang="ru-RU" sz="22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УПРАВЛЕНИЯ ОБРАЗОВАНИЯ ИСПОЛНИТЕЛЬНОГО КОМИТЕТА МУНИЦИПАЛЬНОГО ОБРАЗОВАНИЯ ГОРОДА </a:t>
            </a:r>
            <a:r>
              <a:rPr lang="ru-RU" sz="16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КАЗАНИ</a:t>
            </a:r>
            <a:r>
              <a:rPr lang="ru-RU" sz="1600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КИРОВСКОМУ И МОСКОВСКОМУ </a:t>
            </a:r>
            <a:r>
              <a:rPr lang="ru-RU" sz="16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РАЙОНАМ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sz="22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проведении </a:t>
            </a:r>
            <a:r>
              <a:rPr lang="ru-RU" sz="22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профессионального тестирования педагогов» </a:t>
            </a:r>
            <a:endParaRPr lang="ru-RU" sz="22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457200" y="2420888"/>
            <a:ext cx="8229240" cy="31609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0" t="8751" r="13750" b="7083"/>
          <a:stretch/>
        </p:blipFill>
        <p:spPr bwMode="auto">
          <a:xfrm>
            <a:off x="395536" y="1628800"/>
            <a:ext cx="7920879" cy="5172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0080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63" t="14722" r="25000" b="7500"/>
          <a:stretch/>
        </p:blipFill>
        <p:spPr bwMode="auto">
          <a:xfrm>
            <a:off x="28575" y="-1141"/>
            <a:ext cx="6283354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низ 5"/>
          <p:cNvSpPr/>
          <p:nvPr/>
        </p:nvSpPr>
        <p:spPr>
          <a:xfrm rot="2777677">
            <a:off x="5158521" y="-156179"/>
            <a:ext cx="135894" cy="148156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2" t="10866" r="26248" b="29302"/>
          <a:stretch/>
        </p:blipFill>
        <p:spPr bwMode="auto">
          <a:xfrm>
            <a:off x="3077074" y="2636912"/>
            <a:ext cx="6066926" cy="392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2" t="21822" r="41883" b="5338"/>
          <a:stretch/>
        </p:blipFill>
        <p:spPr bwMode="auto">
          <a:xfrm>
            <a:off x="4644008" y="3789040"/>
            <a:ext cx="2232248" cy="2993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трелка вниз 4"/>
          <p:cNvSpPr/>
          <p:nvPr/>
        </p:nvSpPr>
        <p:spPr>
          <a:xfrm rot="2777677">
            <a:off x="9190967" y="2745124"/>
            <a:ext cx="135894" cy="148156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 rot="2777677">
            <a:off x="6526672" y="3249180"/>
            <a:ext cx="135894" cy="148156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495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8" t="50476" r="33096" b="23402"/>
          <a:stretch/>
        </p:blipFill>
        <p:spPr bwMode="auto">
          <a:xfrm>
            <a:off x="295943" y="303240"/>
            <a:ext cx="8668545" cy="2333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1" t="53992" r="59357" b="29110"/>
          <a:stretch/>
        </p:blipFill>
        <p:spPr bwMode="auto">
          <a:xfrm>
            <a:off x="2051720" y="2708920"/>
            <a:ext cx="6706578" cy="3684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трелка вниз 7"/>
          <p:cNvSpPr/>
          <p:nvPr/>
        </p:nvSpPr>
        <p:spPr>
          <a:xfrm rot="2777677">
            <a:off x="7030730" y="800908"/>
            <a:ext cx="135894" cy="148156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700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240" cy="432048"/>
          </a:xfrm>
        </p:spPr>
        <p:txBody>
          <a:bodyPr/>
          <a:lstStyle/>
          <a:p>
            <a:r>
              <a:rPr lang="ru-RU" sz="2000" dirty="0" smtClean="0">
                <a:solidFill>
                  <a:srgbClr val="C00000"/>
                </a:solidFill>
              </a:rPr>
              <a:t>Внимание!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8" t="7348" r="35485" b="4898"/>
          <a:stretch/>
        </p:blipFill>
        <p:spPr bwMode="auto">
          <a:xfrm>
            <a:off x="971600" y="620688"/>
            <a:ext cx="6811347" cy="5874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835696" y="1340768"/>
            <a:ext cx="1440160" cy="57606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1691680" y="1268760"/>
            <a:ext cx="1512168" cy="7200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трелка вниз 8"/>
          <p:cNvSpPr/>
          <p:nvPr/>
        </p:nvSpPr>
        <p:spPr>
          <a:xfrm rot="2777677">
            <a:off x="6382657" y="1232957"/>
            <a:ext cx="135894" cy="148156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 rot="2777677">
            <a:off x="6817416" y="4755008"/>
            <a:ext cx="118350" cy="148156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724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у педагога страница отображается на английском языке, необходимо поменять на русский язык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7" t="32142" r="47335" b="21609"/>
          <a:stretch/>
        </p:blipFill>
        <p:spPr bwMode="auto">
          <a:xfrm>
            <a:off x="395536" y="1412776"/>
            <a:ext cx="7776864" cy="5234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1016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240" cy="1152128"/>
          </a:xfrm>
        </p:spPr>
        <p:txBody>
          <a:bodyPr/>
          <a:lstStyle/>
          <a:p>
            <a:r>
              <a:rPr lang="ru-RU" sz="2400" dirty="0" smtClean="0">
                <a:solidFill>
                  <a:srgbClr val="C00000"/>
                </a:solidFill>
              </a:rPr>
              <a:t>Количество попыток – одна!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Время тестирования – 1 час 10 минут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Количество вопросов -50 </a:t>
            </a:r>
            <a:r>
              <a:rPr lang="ru-RU" sz="2400" i="1" dirty="0" smtClean="0">
                <a:solidFill>
                  <a:srgbClr val="C00000"/>
                </a:solidFill>
              </a:rPr>
              <a:t>(по 10 на каждой странице)</a:t>
            </a:r>
            <a:endParaRPr lang="ru-RU" sz="2400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525348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8" t="7346" r="45434" b="26395"/>
          <a:stretch/>
        </p:blipFill>
        <p:spPr bwMode="auto">
          <a:xfrm>
            <a:off x="539552" y="1196752"/>
            <a:ext cx="468052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2" t="31419" r="45099" b="43631"/>
          <a:stretch/>
        </p:blipFill>
        <p:spPr bwMode="auto">
          <a:xfrm>
            <a:off x="3563888" y="2335947"/>
            <a:ext cx="5400600" cy="2804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5386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5436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457200" y="908720"/>
            <a:ext cx="8229240" cy="467308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странице тестирования отображаются: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пронумерованные вопросы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варианты ответов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оставшееся время тестирования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панель вопроса и панель навигации.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Согласно регламенту в каждом тесте 50 вопросов, которые отображаются на 5 страницах по 10 вопросов на каждой странице.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Изначально активна страница 1, на которой размещены вопросы 1-10, для перехода на 2 страницу с вопросами 11-20 необходимо нажать кнопку «Следующая страница» или же перейти на любой вопрос по панели навигации 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127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Отвеченные вопросы отмечаются серым цветом</a:t>
            </a:r>
          </a:p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(№1, 2, 3, 4, 6, 8, 9, 10)</a:t>
            </a:r>
            <a:endParaRPr lang="ru-RU" sz="24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62" t="24167" r="22266" b="39444"/>
          <a:stretch/>
        </p:blipFill>
        <p:spPr bwMode="auto">
          <a:xfrm>
            <a:off x="395536" y="260648"/>
            <a:ext cx="576064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72" t="21528" r="16796" b="24444"/>
          <a:stretch/>
        </p:blipFill>
        <p:spPr bwMode="auto">
          <a:xfrm>
            <a:off x="6848475" y="1476375"/>
            <a:ext cx="1771650" cy="3705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1330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1557</TotalTime>
  <Words>188</Words>
  <Application>Microsoft Office PowerPoint</Application>
  <PresentationFormat>Экран (4:3)</PresentationFormat>
  <Paragraphs>39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Соловьева З.П., методист по кадровой работе  и аттестации педагогических кадров  по Кировскому и Московскому районам г.Казани</vt:lpstr>
      <vt:lpstr>Приказ  УПРАВЛЕНИЯ ОБРАЗОВАНИЯ ИСПОЛНИТЕЛЬНОГО КОМИТЕТА МУНИЦИПАЛЬНОГО ОБРАЗОВАНИЯ ГОРОДА КАЗАНИ ПО КИРОВСКОМУ И МОСКОВСКОМУ РАЙОНАМ  «О проведении профессионального тестирования педагогов» </vt:lpstr>
      <vt:lpstr>Презентация PowerPoint</vt:lpstr>
      <vt:lpstr>Презентация PowerPoint</vt:lpstr>
      <vt:lpstr>Внимание!</vt:lpstr>
      <vt:lpstr>если у педагога страница отображается на английском языке, необходимо поменять на русский язык</vt:lpstr>
      <vt:lpstr>Количество попыток – одна! Время тестирования – 1 час 10 минут Количество вопросов -50 (по 10 на каждой странице)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Итоговая страница</vt:lpstr>
      <vt:lpstr>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«Деятельность эксперта по педагогической аттестации в ГИС «Электронное образование в Республике Татарстан».</dc:title>
  <dc:subject/>
  <dc:creator>1</dc:creator>
  <dc:description/>
  <cp:lastModifiedBy>1</cp:lastModifiedBy>
  <cp:revision>153</cp:revision>
  <cp:lastPrinted>2021-11-09T07:25:08Z</cp:lastPrinted>
  <dcterms:created xsi:type="dcterms:W3CDTF">2018-11-19T06:50:40Z</dcterms:created>
  <dcterms:modified xsi:type="dcterms:W3CDTF">2022-11-07T06:52:45Z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14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14</vt:i4>
  </property>
</Properties>
</file>